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9" r:id="rId7"/>
    <p:sldId id="260" r:id="rId8"/>
    <p:sldId id="261" r:id="rId9"/>
    <p:sldId id="262" r:id="rId10"/>
    <p:sldId id="263" r:id="rId11"/>
    <p:sldId id="265" r:id="rId12"/>
    <p:sldId id="268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Krödel, Alexander" initials="KA" lastIdx="130" clrIdx="0">
    <p:extLst>
      <p:ext uri="{19B8F6BF-5375-455C-9EA6-DF929625EA0E}">
        <p15:presenceInfo xmlns:p15="http://schemas.microsoft.com/office/powerpoint/2012/main" userId="S-1-5-21-28200056-1301624034-1861429907-17070" providerId="AD"/>
      </p:ext>
    </p:extLst>
  </p:cmAuthor>
  <p:cmAuthor id="9" name="Heikebrügge, Steffen" initials="HS" lastIdx="1" clrIdx="1">
    <p:extLst>
      <p:ext uri="{19B8F6BF-5375-455C-9EA6-DF929625EA0E}">
        <p15:presenceInfo xmlns:p15="http://schemas.microsoft.com/office/powerpoint/2012/main" userId="S-1-5-21-28200056-1301624034-1861429907-21832" providerId="AD"/>
      </p:ext>
    </p:extLst>
  </p:cmAuthor>
  <p:cmAuthor id="10" name="Christian Dänekas" initials="CD" lastIdx="1" clrIdx="2">
    <p:extLst>
      <p:ext uri="{19B8F6BF-5375-455C-9EA6-DF929625EA0E}">
        <p15:presenceInfo xmlns:p15="http://schemas.microsoft.com/office/powerpoint/2012/main" userId="S-1-5-21-316526068-2068999517-1533111199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B"/>
    <a:srgbClr val="0071B8"/>
    <a:srgbClr val="B92833"/>
    <a:srgbClr val="B51F2A"/>
    <a:srgbClr val="000000"/>
    <a:srgbClr val="CCCA00"/>
    <a:srgbClr val="00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939" autoAdjust="0"/>
  </p:normalViewPr>
  <p:slideViewPr>
    <p:cSldViewPr snapToGrid="0">
      <p:cViewPr varScale="1">
        <p:scale>
          <a:sx n="84" d="100"/>
          <a:sy n="84" d="100"/>
        </p:scale>
        <p:origin x="26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3536C-8B51-4029-A4F3-8F2872A69534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4C30-91F0-4569-B893-11CCE19023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3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31210"/>
            <a:ext cx="9144000" cy="177399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-1" y="6063871"/>
            <a:ext cx="12192001" cy="79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738529"/>
            <a:ext cx="9144000" cy="2170485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9" descr="luh_logo_rgb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50" y="294824"/>
            <a:ext cx="2437500" cy="70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4" descr="Logo_ForWind_englisch.wmf">
            <a:extLst>
              <a:ext uri="{FF2B5EF4-FFF2-40B4-BE49-F238E27FC236}">
                <a16:creationId xmlns:a16="http://schemas.microsoft.com/office/drawing/2014/main" id="{CD4311B4-087E-4D6F-A81E-934243628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535" y="274230"/>
            <a:ext cx="3071056" cy="6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6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329186" y="1079500"/>
            <a:ext cx="11529440" cy="5054600"/>
          </a:xfrm>
        </p:spPr>
        <p:txBody>
          <a:bodyPr/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98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luh_logo_rgb_ppt">
            <a:extLst>
              <a:ext uri="{FF2B5EF4-FFF2-40B4-BE49-F238E27FC236}">
                <a16:creationId xmlns:a16="http://schemas.microsoft.com/office/drawing/2014/main" id="{6BA05DD5-B93F-491A-9960-776600A98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11" y="260001"/>
            <a:ext cx="2437500" cy="70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4" descr="Logo_ForWind_englisch.wmf">
            <a:extLst>
              <a:ext uri="{FF2B5EF4-FFF2-40B4-BE49-F238E27FC236}">
                <a16:creationId xmlns:a16="http://schemas.microsoft.com/office/drawing/2014/main" id="{2A55D871-25BA-4BD4-AAE4-43167E44D6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535" y="274230"/>
            <a:ext cx="3071056" cy="6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2"/>
          <p:cNvSpPr txBox="1">
            <a:spLocks/>
          </p:cNvSpPr>
          <p:nvPr userDrawn="1"/>
        </p:nvSpPr>
        <p:spPr>
          <a:xfrm>
            <a:off x="8776863" y="475381"/>
            <a:ext cx="2376264" cy="44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de-DE" sz="105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Institute </a:t>
            </a:r>
            <a:r>
              <a:rPr lang="de-DE" sz="1050" b="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de-DE" sz="105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Steel Construction</a:t>
            </a:r>
            <a:endParaRPr lang="de-DE" sz="1050" b="0" baseline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fontAlgn="auto">
              <a:spcAft>
                <a:spcPts val="0"/>
              </a:spcAft>
            </a:pPr>
            <a:r>
              <a:rPr lang="de-DE" sz="105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Prof. Dr. sc. ETH Elyas Ghafoori </a:t>
            </a:r>
            <a:endParaRPr lang="de-DE" sz="105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76418"/>
            <a:ext cx="794084" cy="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iederungsfoli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5667375"/>
          </a:xfrm>
          <a:prstGeom prst="rect">
            <a:avLst/>
          </a:prstGeom>
          <a:solidFill>
            <a:srgbClr val="00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667375"/>
            <a:ext cx="12192000" cy="1190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210313" y="3909967"/>
            <a:ext cx="9228962" cy="6053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5" name="Picture 19" descr="luh_logo_rgb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742" y="6214725"/>
            <a:ext cx="187825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r Verbinder 16"/>
          <p:cNvCxnSpPr/>
          <p:nvPr userDrawn="1"/>
        </p:nvCxnSpPr>
        <p:spPr>
          <a:xfrm>
            <a:off x="887623" y="6387438"/>
            <a:ext cx="0" cy="254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9185" y="365125"/>
            <a:ext cx="8556815" cy="6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000" y="1080758"/>
            <a:ext cx="11520000" cy="504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9185" y="6387438"/>
            <a:ext cx="492812" cy="2540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451665" y="895133"/>
            <a:ext cx="502919" cy="0"/>
          </a:xfrm>
          <a:prstGeom prst="line">
            <a:avLst/>
          </a:prstGeom>
          <a:ln w="19050">
            <a:solidFill>
              <a:srgbClr val="005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000533" y="6387438"/>
            <a:ext cx="8810218" cy="254000"/>
          </a:xfrm>
          <a:prstGeom prst="rect">
            <a:avLst/>
          </a:prstGeom>
        </p:spPr>
        <p:txBody>
          <a:bodyPr/>
          <a:lstStyle>
            <a:lvl1pPr algn="ctr">
              <a:defRPr lang="de-DE" sz="1200" dirty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DE" dirty="0"/>
              <a:t>Name des Vortragenden | Thema des Mustervortrags</a:t>
            </a:r>
          </a:p>
        </p:txBody>
      </p:sp>
      <p:pic>
        <p:nvPicPr>
          <p:cNvPr id="12" name="Picture 19" descr="luh_logo_rgb_pp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7742" y="6214725"/>
            <a:ext cx="187825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r Verbinder 4"/>
          <p:cNvCxnSpPr/>
          <p:nvPr userDrawn="1"/>
        </p:nvCxnSpPr>
        <p:spPr>
          <a:xfrm>
            <a:off x="887623" y="6387438"/>
            <a:ext cx="0" cy="254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flipV="1">
            <a:off x="33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 flipV="1">
            <a:off x="1185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 flipV="1">
            <a:off x="609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 userDrawn="1"/>
        </p:nvCxnSpPr>
        <p:spPr>
          <a:xfrm flipV="1">
            <a:off x="627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 flipV="1">
            <a:off x="591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-384000" y="369000"/>
            <a:ext cx="18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 userDrawn="1"/>
        </p:nvCxnSpPr>
        <p:spPr>
          <a:xfrm flipV="1">
            <a:off x="-360000" y="1089000"/>
            <a:ext cx="18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 userDrawn="1"/>
        </p:nvCxnSpPr>
        <p:spPr>
          <a:xfrm flipV="1">
            <a:off x="-360000" y="3429000"/>
            <a:ext cx="18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 userDrawn="1"/>
        </p:nvCxnSpPr>
        <p:spPr>
          <a:xfrm flipV="1">
            <a:off x="-360000" y="6129000"/>
            <a:ext cx="18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 userDrawn="1"/>
        </p:nvCxnSpPr>
        <p:spPr>
          <a:xfrm flipV="1">
            <a:off x="888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 flipV="1">
            <a:off x="3306000" y="-371475"/>
            <a:ext cx="0" cy="1714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Untertitel 2"/>
          <p:cNvSpPr txBox="1">
            <a:spLocks/>
          </p:cNvSpPr>
          <p:nvPr userDrawn="1"/>
        </p:nvSpPr>
        <p:spPr>
          <a:xfrm>
            <a:off x="8685652" y="523020"/>
            <a:ext cx="2376264" cy="44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de-DE" sz="105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Institute </a:t>
            </a:r>
            <a:r>
              <a:rPr lang="de-DE" sz="1050" b="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de-DE" sz="105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Steel Construction</a:t>
            </a:r>
            <a:endParaRPr lang="de-DE" sz="1050" b="0" baseline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fontAlgn="auto">
              <a:spcAft>
                <a:spcPts val="0"/>
              </a:spcAft>
            </a:pPr>
            <a:r>
              <a:rPr lang="de-DE" sz="105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Prof. Dr. sc. ETH Elyas Ghafoori </a:t>
            </a:r>
            <a:endParaRPr lang="de-DE" sz="105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16" y="176418"/>
            <a:ext cx="794084" cy="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5" r:id="rId3"/>
    <p:sldLayoutId id="214748366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des Vortragenden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71227D-69BD-48F4-9174-5AF97E8091F9}"/>
              </a:ext>
            </a:extLst>
          </p:cNvPr>
          <p:cNvSpPr txBox="1"/>
          <p:nvPr/>
        </p:nvSpPr>
        <p:spPr>
          <a:xfrm>
            <a:off x="2028092" y="5281643"/>
            <a:ext cx="813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dirty="0" err="1">
                <a:latin typeface="Helvetica" panose="020B0604020202020204" pitchFamily="34" charset="0"/>
                <a:cs typeface="Helvetica" panose="020B0604020202020204" pitchFamily="34" charset="0"/>
              </a:rPr>
              <a:t>XXarbeitskolloquium</a:t>
            </a:r>
            <a:b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dirty="0" err="1">
                <a:latin typeface="Helvetica" panose="020B0604020202020204" pitchFamily="34" charset="0"/>
                <a:cs typeface="Helvetica" panose="020B0604020202020204" pitchFamily="34" charset="0"/>
              </a:rPr>
              <a:t>XX.Monat</a:t>
            </a:r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 20XX, Hannover, Germany</a:t>
            </a:r>
          </a:p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Vorname Nachname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C893C7-00FF-4491-A02E-D87E3552F1B6}"/>
              </a:ext>
            </a:extLst>
          </p:cNvPr>
          <p:cNvSpPr/>
          <p:nvPr/>
        </p:nvSpPr>
        <p:spPr>
          <a:xfrm>
            <a:off x="2650733" y="4585048"/>
            <a:ext cx="1037689" cy="65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5C0BC1A-4773-479F-A88B-269C8B05A10D}"/>
              </a:ext>
            </a:extLst>
          </p:cNvPr>
          <p:cNvGrpSpPr/>
          <p:nvPr/>
        </p:nvGrpSpPr>
        <p:grpSpPr>
          <a:xfrm>
            <a:off x="3841125" y="3400199"/>
            <a:ext cx="4662455" cy="2170485"/>
            <a:chOff x="3688422" y="3506251"/>
            <a:chExt cx="4962458" cy="228940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5424C81-940B-4E56-A516-C13DB18F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422" y="3506251"/>
              <a:ext cx="4962458" cy="2289403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A4CCD62-FB14-433E-8E15-D28F4B8F1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9" t="38919" r="44653" b="34703"/>
            <a:stretch/>
          </p:blipFill>
          <p:spPr>
            <a:xfrm>
              <a:off x="5884367" y="4369594"/>
              <a:ext cx="497383" cy="59282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613759C-340F-4960-A0B9-2A128D811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3289" y="3526064"/>
              <a:ext cx="552801" cy="979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0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Hilfe zu </a:t>
            </a:r>
            <a:r>
              <a:rPr lang="de-DE" altLang="de-DE" dirty="0" err="1"/>
              <a:t>Powerpoint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Erstellen von Formatvorlagen mit dem „Folien-master“</a:t>
            </a:r>
          </a:p>
          <a:p>
            <a:r>
              <a:rPr lang="de-DE" altLang="de-DE" dirty="0"/>
              <a:t>über „Ansicht“ </a:t>
            </a:r>
            <a:r>
              <a:rPr lang="de-DE" altLang="de-DE" dirty="0">
                <a:sym typeface="Wingdings" panose="05000000000000000000" pitchFamily="2" charset="2"/>
              </a:rPr>
              <a:t> „Master“ „Folienmaster“ kann eine neue Formatvorlage erstellt bzw. überarbeitet werden</a:t>
            </a:r>
          </a:p>
          <a:p>
            <a:r>
              <a:rPr lang="de-DE" altLang="de-DE" dirty="0">
                <a:sym typeface="Wingdings" panose="05000000000000000000" pitchFamily="2" charset="2"/>
              </a:rPr>
              <a:t>diese kann den einzelnen Folien über „Format“</a:t>
            </a:r>
            <a:br>
              <a:rPr lang="de-DE" altLang="de-DE" dirty="0">
                <a:sym typeface="Wingdings" panose="05000000000000000000" pitchFamily="2" charset="2"/>
              </a:rPr>
            </a:br>
            <a:r>
              <a:rPr lang="de-DE" altLang="de-DE" dirty="0">
                <a:sym typeface="Wingdings" panose="05000000000000000000" pitchFamily="2" charset="2"/>
              </a:rPr>
              <a:t>„Foliendesign“ zugewiesen werden (Auswahl im rechten Fenster)</a:t>
            </a:r>
          </a:p>
          <a:p>
            <a:r>
              <a:rPr lang="de-DE" altLang="de-DE" dirty="0">
                <a:sym typeface="Wingdings" panose="05000000000000000000" pitchFamily="2" charset="2"/>
              </a:rPr>
              <a:t>Vorteil: einheitliches Erscheinungsbild der Folien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05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Folien – Positive Beispiele!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76" y="2580164"/>
            <a:ext cx="5052514" cy="3600000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471041" y="1066799"/>
            <a:ext cx="8213079" cy="50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0000"/>
                </a:solidFill>
                <a:ea typeface="Tahoma" pitchFamily="34" charset="0"/>
              </a:rPr>
              <a:t>Load-bearing </a:t>
            </a:r>
            <a:r>
              <a:rPr lang="en-US" sz="2200" b="1" dirty="0" err="1">
                <a:solidFill>
                  <a:srgbClr val="000000"/>
                </a:solidFill>
                <a:ea typeface="Tahoma" pitchFamily="34" charset="0"/>
              </a:rPr>
              <a:t>behaviour</a:t>
            </a:r>
            <a:r>
              <a:rPr lang="en-US" sz="2200" b="1" dirty="0">
                <a:solidFill>
                  <a:srgbClr val="000000"/>
                </a:solidFill>
                <a:ea typeface="Tahoma" pitchFamily="34" charset="0"/>
              </a:rPr>
              <a:t> with the </a:t>
            </a:r>
            <a:r>
              <a:rPr lang="en-US" sz="2200" b="1" dirty="0">
                <a:solidFill>
                  <a:srgbClr val="0070C0"/>
                </a:solidFill>
                <a:ea typeface="Tahoma" pitchFamily="34" charset="0"/>
              </a:rPr>
              <a:t>segment approach</a:t>
            </a:r>
            <a:r>
              <a:rPr lang="en-US" sz="2200" b="1" dirty="0">
                <a:solidFill>
                  <a:srgbClr val="000000"/>
                </a:solidFill>
                <a:ea typeface="Tahoma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Load transfer function </a:t>
            </a:r>
            <a:r>
              <a:rPr lang="en-US" b="1" dirty="0">
                <a:solidFill>
                  <a:srgbClr val="000000"/>
                </a:solidFill>
                <a:ea typeface="Tahoma" pitchFamily="34" charset="0"/>
              </a:rPr>
              <a:t>F</a:t>
            </a:r>
            <a:r>
              <a:rPr lang="en-US" b="1" baseline="-25000" dirty="0">
                <a:solidFill>
                  <a:srgbClr val="000000"/>
                </a:solidFill>
                <a:ea typeface="Tahoma" pitchFamily="34" charset="0"/>
              </a:rPr>
              <a:t>b</a:t>
            </a:r>
            <a:r>
              <a:rPr lang="en-US" b="1" dirty="0">
                <a:solidFill>
                  <a:srgbClr val="000000"/>
                </a:solidFill>
                <a:ea typeface="Tahoma" pitchFamily="34" charset="0"/>
              </a:rPr>
              <a:t>(Z)</a:t>
            </a:r>
          </a:p>
          <a:p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Scattering influential parameters:</a:t>
            </a:r>
          </a:p>
          <a:p>
            <a:pPr marL="1116" lvl="1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  </a:t>
            </a:r>
            <a:r>
              <a:rPr lang="en-US" b="1" dirty="0">
                <a:solidFill>
                  <a:srgbClr val="000000"/>
                </a:solidFill>
                <a:ea typeface="Tahoma" pitchFamily="34" charset="0"/>
              </a:rPr>
              <a:t>1) </a:t>
            </a: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Preload level </a:t>
            </a:r>
            <a:r>
              <a:rPr lang="en-US" b="1" dirty="0">
                <a:solidFill>
                  <a:srgbClr val="C00000"/>
                </a:solidFill>
                <a:ea typeface="Tahoma" pitchFamily="34" charset="0"/>
              </a:rPr>
              <a:t>F</a:t>
            </a:r>
            <a:r>
              <a:rPr lang="en-US" b="1" baseline="-25000" dirty="0">
                <a:solidFill>
                  <a:srgbClr val="C00000"/>
                </a:solidFill>
                <a:ea typeface="Tahoma" pitchFamily="34" charset="0"/>
              </a:rPr>
              <a:t>V</a:t>
            </a: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; </a:t>
            </a:r>
            <a:br>
              <a:rPr lang="en-US" dirty="0">
                <a:solidFill>
                  <a:srgbClr val="000000"/>
                </a:solidFill>
                <a:ea typeface="Tahoma" pitchFamily="34" charset="0"/>
              </a:rPr>
            </a:b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  </a:t>
            </a:r>
            <a:r>
              <a:rPr lang="en-US" b="1" dirty="0">
                <a:solidFill>
                  <a:srgbClr val="000000"/>
                </a:solidFill>
                <a:ea typeface="Tahoma" pitchFamily="34" charset="0"/>
              </a:rPr>
              <a:t>2) </a:t>
            </a: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Flange imperfections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  <a:ea typeface="Tahoma" pitchFamily="34" charset="0"/>
              </a:rPr>
              <a:t>a</a:t>
            </a:r>
            <a:r>
              <a:rPr lang="en-US" baseline="-25000" dirty="0">
                <a:solidFill>
                  <a:srgbClr val="000000"/>
                </a:solidFill>
                <a:ea typeface="Tahoma" pitchFamily="34" charset="0"/>
              </a:rPr>
              <a:t>s</a:t>
            </a:r>
            <a:r>
              <a:rPr lang="en-US" dirty="0">
                <a:solidFill>
                  <a:srgbClr val="000000"/>
                </a:solidFill>
                <a:ea typeface="Tahoma" pitchFamily="34" charset="0"/>
              </a:rPr>
              <a:t> (and k)</a:t>
            </a:r>
            <a:r>
              <a:rPr lang="en-US" sz="2200" dirty="0">
                <a:solidFill>
                  <a:srgbClr val="000000"/>
                </a:solidFill>
                <a:ea typeface="Tahoma" pitchFamily="34" charset="0"/>
              </a:rPr>
              <a:t>	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41"/>
          <a:stretch/>
        </p:blipFill>
        <p:spPr>
          <a:xfrm>
            <a:off x="11166475" y="2084844"/>
            <a:ext cx="515782" cy="3633216"/>
          </a:xfrm>
          <a:prstGeom prst="rect">
            <a:avLst/>
          </a:prstGeom>
        </p:spPr>
      </p:pic>
      <p:cxnSp>
        <p:nvCxnSpPr>
          <p:cNvPr id="14" name="Gerader Verbinder 13"/>
          <p:cNvCxnSpPr/>
          <p:nvPr/>
        </p:nvCxnSpPr>
        <p:spPr bwMode="auto">
          <a:xfrm flipH="1" flipV="1">
            <a:off x="11426261" y="2386719"/>
            <a:ext cx="970" cy="53278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11257529" y="19544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Z</a:t>
            </a:r>
          </a:p>
        </p:txBody>
      </p:sp>
      <p:cxnSp>
        <p:nvCxnSpPr>
          <p:cNvPr id="16" name="Gerader Verbinder 15"/>
          <p:cNvCxnSpPr/>
          <p:nvPr/>
        </p:nvCxnSpPr>
        <p:spPr bwMode="auto">
          <a:xfrm>
            <a:off x="11427231" y="5401724"/>
            <a:ext cx="0" cy="54267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11427231" y="582528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Z</a:t>
            </a:r>
          </a:p>
        </p:txBody>
      </p:sp>
      <p:cxnSp>
        <p:nvCxnSpPr>
          <p:cNvPr id="18" name="Gerader Verbinder 17"/>
          <p:cNvCxnSpPr/>
          <p:nvPr/>
        </p:nvCxnSpPr>
        <p:spPr bwMode="auto">
          <a:xfrm flipH="1" flipV="1">
            <a:off x="11196828" y="4234819"/>
            <a:ext cx="970" cy="53278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Gerader Verbinder 18"/>
          <p:cNvCxnSpPr/>
          <p:nvPr/>
        </p:nvCxnSpPr>
        <p:spPr bwMode="auto">
          <a:xfrm>
            <a:off x="11196828" y="3692149"/>
            <a:ext cx="0" cy="54267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10699537" y="3963484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solidFill>
                  <a:srgbClr val="0070C0"/>
                </a:solidFill>
              </a:rPr>
              <a:t>F</a:t>
            </a:r>
            <a:r>
              <a:rPr lang="de-DE" sz="2000" b="1" baseline="-25000" dirty="0" err="1">
                <a:solidFill>
                  <a:srgbClr val="0070C0"/>
                </a:solidFill>
              </a:rPr>
              <a:t>b</a:t>
            </a:r>
            <a:endParaRPr lang="de-DE" sz="2000" b="1" baseline="-25000" dirty="0">
              <a:solidFill>
                <a:srgbClr val="0070C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990" y="2961727"/>
            <a:ext cx="1250877" cy="288720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 bwMode="auto">
          <a:xfrm>
            <a:off x="4865553" y="5540842"/>
            <a:ext cx="177933" cy="177218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Pfeil nach unten 22"/>
          <p:cNvSpPr/>
          <p:nvPr/>
        </p:nvSpPr>
        <p:spPr bwMode="auto">
          <a:xfrm rot="18459416">
            <a:off x="4452857" y="4985203"/>
            <a:ext cx="159526" cy="71553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187" y="3907720"/>
            <a:ext cx="684202" cy="972000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 bwMode="auto">
          <a:xfrm>
            <a:off x="4864588" y="4446301"/>
            <a:ext cx="177933" cy="177218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Pfeil nach unten 25"/>
          <p:cNvSpPr/>
          <p:nvPr/>
        </p:nvSpPr>
        <p:spPr bwMode="auto">
          <a:xfrm rot="18459416">
            <a:off x="4451892" y="3890662"/>
            <a:ext cx="159526" cy="715533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353" y="2932120"/>
            <a:ext cx="1713464" cy="29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143 -0.1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0352 -0.1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8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0023 C 0.00508 -0.00023 0.01003 -0.00046 0.0151 -0.00069 C 0.01615 -0.00092 0.01706 -0.00139 0.01823 -0.00139 C 0.03008 -0.00301 0.03177 -0.00301 0.04362 -0.00347 C 0.04427 -0.0037 0.04518 -0.00393 0.0457 -0.00417 C 0.04701 -0.00486 0.04805 -0.00555 0.04948 -0.00555 C 0.05195 -0.00602 0.05469 -0.00602 0.05716 -0.00625 L 0.06341 -0.00903 C 0.06354 -0.00903 0.06654 -0.01042 0.06654 -0.01018 L 0.09115 -0.01111 C 0.0918 -0.01134 0.09284 -0.01157 0.09362 -0.0118 C 0.09479 -0.01227 0.0957 -0.01296 0.09674 -0.01319 C 0.09779 -0.01366 0.09883 -0.01366 0.09987 -0.01389 C 0.10052 -0.01435 0.10091 -0.01505 0.10156 -0.01528 C 0.10195 -0.01574 0.1026 -0.01574 0.10299 -0.01597 C 0.10378 -0.01643 0.10456 -0.0169 0.10508 -0.01736 C 0.10573 -0.01782 0.10612 -0.01852 0.10677 -0.01875 C 0.10872 -0.02014 0.10977 -0.01898 0.11198 -0.02083 C 0.11458 -0.02338 0.11211 -0.02153 0.11549 -0.02292 C 0.11654 -0.02338 0.11719 -0.02407 0.11823 -0.0243 C 0.11914 -0.02477 0.12031 -0.02477 0.12135 -0.025 C 0.12201 -0.02523 0.12279 -0.02546 0.12344 -0.02569 C 0.12448 -0.02662 0.12539 -0.02801 0.12656 -0.02847 C 0.12695 -0.0287 0.1276 -0.02893 0.12799 -0.02917 C 0.13216 -0.03194 0.12721 -0.02963 0.13112 -0.03125 C 0.13138 -0.03194 0.13125 -0.0331 0.13177 -0.03333 C 0.13229 -0.03403 0.1332 -0.0338 0.13385 -0.03403 C 0.13438 -0.03426 0.1349 -0.03449 0.13529 -0.03472 C 0.13646 -0.03565 0.13737 -0.03657 0.13841 -0.0375 L 0.1401 -0.03889 L 0.14154 -0.04028 C 0.14258 -0.04444 0.14128 -0.04074 0.14362 -0.04375 C 0.14414 -0.04444 0.14427 -0.04537 0.14466 -0.04583 C 0.14518 -0.04676 0.14583 -0.04722 0.14635 -0.04792 C 0.14674 -0.04861 0.14688 -0.04954 0.1474 -0.05 C 0.14883 -0.05231 0.14831 -0.05208 0.14948 -0.05208 " pathEditMode="relative" rAng="0" ptsTypes="AAAAAAAAAAAAAAAAAAAAAAAAAAAAAAAAAAA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6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24 C 0.00508 -0.00023 0.01003 -0.00046 0.01511 -0.00069 C 0.01615 -0.00092 0.01706 -0.00138 0.01823 -0.00138 C 0.03008 -0.003 0.03178 -0.003 0.04362 -0.00347 C 0.04428 -0.0037 0.04519 -0.00393 0.04571 -0.00416 C 0.04701 -0.00486 0.04805 -0.00555 0.04948 -0.00555 C 0.05196 -0.00601 0.05469 -0.00601 0.05717 -0.00625 L 0.06342 -0.00902 C 0.06355 -0.00902 0.06654 -0.01041 0.06654 -0.01018 L 0.09115 -0.01111 C 0.0918 -0.01134 0.09284 -0.01157 0.09362 -0.0118 C 0.0948 -0.01226 0.09571 -0.01296 0.09675 -0.01319 C 0.09779 -0.01365 0.09883 -0.01365 0.09987 -0.01388 C 0.10053 -0.01435 0.10092 -0.01504 0.10157 -0.01527 C 0.10196 -0.01574 0.10261 -0.01574 0.103 -0.01597 C 0.10378 -0.01643 0.10456 -0.01689 0.10508 -0.01736 C 0.10573 -0.01782 0.10612 -0.01851 0.10678 -0.01875 C 0.10873 -0.02013 0.10977 -0.01898 0.11198 -0.02083 C 0.11459 -0.02338 0.11211 -0.02152 0.1155 -0.02291 C 0.11654 -0.02338 0.11719 -0.02407 0.11823 -0.0243 C 0.11915 -0.02476 0.12032 -0.02476 0.12136 -0.025 C 0.12201 -0.02523 0.12279 -0.02546 0.12344 -0.02569 C 0.12448 -0.02662 0.1254 -0.028 0.12657 -0.02847 C 0.12696 -0.0287 0.12761 -0.02893 0.128 -0.02916 C 0.13217 -0.03194 0.12722 -0.02963 0.13112 -0.03125 C 0.13138 -0.03194 0.13125 -0.0331 0.13178 -0.03333 C 0.1323 -0.03402 0.13321 -0.03379 0.13386 -0.03402 C 0.13438 -0.03425 0.1349 -0.03449 0.13529 -0.03472 C 0.13646 -0.03564 0.13737 -0.03657 0.13842 -0.0375 L 0.14011 -0.03888 L 0.14154 -0.04027 C 0.14258 -0.04444 0.14128 -0.04074 0.14362 -0.04375 C 0.14415 -0.04444 0.14428 -0.04537 0.14467 -0.04583 C 0.14519 -0.04675 0.14584 -0.04722 0.14636 -0.04791 C 0.14675 -0.04861 0.14688 -0.04953 0.1474 -0.05 C 0.14883 -0.05231 0.14831 -0.05208 0.14948 -0.05208 " pathEditMode="relative" rAng="0" ptsTypes="AAAAAAAAAAAAAAAAAAAAAAAAAAAAAAAA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6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Folien – Positive Beispiele!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/>
          <a:srcRect l="20890" t="13178" b="7122"/>
          <a:stretch/>
        </p:blipFill>
        <p:spPr bwMode="auto">
          <a:xfrm>
            <a:off x="329770" y="2082624"/>
            <a:ext cx="5317997" cy="3905099"/>
          </a:xfrm>
          <a:prstGeom prst="rect">
            <a:avLst/>
          </a:prstGeom>
        </p:spPr>
      </p:pic>
      <p:pic>
        <p:nvPicPr>
          <p:cNvPr id="7" name="Grafik 12" descr="Ein Bild, das draußen, sitzend, Mann, Straße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61732" y="1500148"/>
            <a:ext cx="1951106" cy="1420358"/>
          </a:xfrm>
          <a:prstGeom prst="rect">
            <a:avLst/>
          </a:prstGeom>
        </p:spPr>
      </p:pic>
      <p:pic>
        <p:nvPicPr>
          <p:cNvPr id="8" name="Grafik 11" descr="Ein Bild, das Straße, draußen, Auto, Seite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60700" y="1495635"/>
            <a:ext cx="3434400" cy="1422685"/>
          </a:xfrm>
          <a:prstGeom prst="rect">
            <a:avLst/>
          </a:prstGeom>
        </p:spPr>
      </p:pic>
      <p:sp>
        <p:nvSpPr>
          <p:cNvPr id="9" name="Textfeld 14"/>
          <p:cNvSpPr>
            <a:spLocks/>
          </p:cNvSpPr>
          <p:nvPr/>
        </p:nvSpPr>
        <p:spPr bwMode="auto">
          <a:xfrm>
            <a:off x="11147028" y="2719771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z="800"/>
              <a:t>© mageba</a:t>
            </a:r>
          </a:p>
        </p:txBody>
      </p:sp>
      <p:sp>
        <p:nvSpPr>
          <p:cNvPr id="10" name="Textfeld 15"/>
          <p:cNvSpPr>
            <a:spLocks/>
          </p:cNvSpPr>
          <p:nvPr/>
        </p:nvSpPr>
        <p:spPr bwMode="auto">
          <a:xfrm>
            <a:off x="6313165" y="2719771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500">
                <a:solidFill>
                  <a:schemeClr val="bg1"/>
                </a:solidFill>
              </a:rPr>
              <a:t>© </a:t>
            </a:r>
            <a:r>
              <a:rPr lang="de-DE" sz="800">
                <a:solidFill>
                  <a:schemeClr val="bg1"/>
                </a:solidFill>
              </a:rPr>
              <a:t>mageba</a:t>
            </a:r>
            <a:endParaRPr lang="de-DE" sz="500">
              <a:solidFill>
                <a:schemeClr val="bg1"/>
              </a:solidFill>
            </a:endParaRPr>
          </a:p>
        </p:txBody>
      </p:sp>
      <p:sp>
        <p:nvSpPr>
          <p:cNvPr id="11" name="Textfeld 16"/>
          <p:cNvSpPr>
            <a:spLocks/>
          </p:cNvSpPr>
          <p:nvPr/>
        </p:nvSpPr>
        <p:spPr bwMode="auto">
          <a:xfrm>
            <a:off x="6304385" y="2934654"/>
            <a:ext cx="5490716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4C93"/>
              </a:buClr>
              <a:buFont typeface="Wingdings"/>
              <a:buChar char="§"/>
              <a:defRPr/>
            </a:pPr>
            <a:r>
              <a:rPr lang="de-DE" sz="1600">
                <a:solidFill>
                  <a:srgbClr val="004C93"/>
                </a:solidFill>
                <a:latin typeface="Arial"/>
                <a:cs typeface="Arial"/>
              </a:rPr>
              <a:t>Mehrfachnutzung</a:t>
            </a:r>
            <a:r>
              <a:rPr lang="de-DE" sz="1600">
                <a:latin typeface="Arial"/>
                <a:cs typeface="Arial"/>
              </a:rPr>
              <a:t> der Schraubengarnitur</a:t>
            </a:r>
            <a:endParaRPr/>
          </a:p>
          <a:p>
            <a:pPr marL="285750" indent="-285750">
              <a:spcAft>
                <a:spcPts val="600"/>
              </a:spcAft>
              <a:buClr>
                <a:srgbClr val="004C93"/>
              </a:buClr>
              <a:buFont typeface="Wingdings"/>
              <a:buChar char="§"/>
              <a:defRPr/>
            </a:pPr>
            <a:r>
              <a:rPr lang="de-DE" sz="1600">
                <a:latin typeface="Arial"/>
                <a:cs typeface="Arial"/>
              </a:rPr>
              <a:t>Keine Überbeanspruchung der Schraube </a:t>
            </a:r>
            <a:endParaRPr/>
          </a:p>
        </p:txBody>
      </p:sp>
      <p:sp>
        <p:nvSpPr>
          <p:cNvPr id="12" name="Textfeld 19"/>
          <p:cNvSpPr>
            <a:spLocks/>
          </p:cNvSpPr>
          <p:nvPr/>
        </p:nvSpPr>
        <p:spPr bwMode="auto">
          <a:xfrm>
            <a:off x="6304385" y="5496728"/>
            <a:ext cx="562540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4C93"/>
              </a:buClr>
              <a:buFont typeface="Wingdings"/>
              <a:buChar char="§"/>
              <a:defRPr/>
            </a:pPr>
            <a:r>
              <a:rPr lang="de-DE" sz="1600">
                <a:solidFill>
                  <a:srgbClr val="004C93"/>
                </a:solidFill>
                <a:latin typeface="Arial"/>
                <a:cs typeface="Arial"/>
              </a:rPr>
              <a:t>Hohes Vorspannkraftniveau </a:t>
            </a:r>
            <a:r>
              <a:rPr lang="de-DE" sz="1600">
                <a:latin typeface="Arial"/>
                <a:cs typeface="Arial"/>
              </a:rPr>
              <a:t>→ geringe Ermüdungslasten</a:t>
            </a:r>
            <a:endParaRPr/>
          </a:p>
          <a:p>
            <a:pPr marL="285750" indent="-285750">
              <a:spcAft>
                <a:spcPts val="600"/>
              </a:spcAft>
              <a:buClr>
                <a:srgbClr val="004C93"/>
              </a:buClr>
              <a:buFont typeface="Wingdings"/>
              <a:buChar char="§"/>
              <a:defRPr/>
            </a:pPr>
            <a:r>
              <a:rPr lang="de-DE" sz="1600">
                <a:latin typeface="Arial"/>
                <a:cs typeface="Arial"/>
              </a:rPr>
              <a:t>Streuende </a:t>
            </a:r>
            <a:r>
              <a:rPr lang="de-DE" sz="1600">
                <a:solidFill>
                  <a:srgbClr val="004C93"/>
                </a:solidFill>
                <a:latin typeface="Arial"/>
                <a:cs typeface="Arial"/>
              </a:rPr>
              <a:t>Reibverhältnisse </a:t>
            </a:r>
            <a:r>
              <a:rPr lang="de-DE" sz="1600">
                <a:latin typeface="Arial"/>
                <a:cs typeface="Arial"/>
              </a:rPr>
              <a:t>im Gewindepaar</a:t>
            </a:r>
            <a:endParaRPr/>
          </a:p>
        </p:txBody>
      </p:sp>
      <p:sp>
        <p:nvSpPr>
          <p:cNvPr id="13" name="Textfeld 21"/>
          <p:cNvSpPr>
            <a:spLocks/>
          </p:cNvSpPr>
          <p:nvPr/>
        </p:nvSpPr>
        <p:spPr bwMode="auto">
          <a:xfrm>
            <a:off x="6294631" y="1114573"/>
            <a:ext cx="5490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4C93"/>
              </a:buClr>
              <a:defRPr/>
            </a:pPr>
            <a:r>
              <a:rPr lang="de-DE" b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Verbindungen</a:t>
            </a:r>
            <a:endParaRPr lang="de-DE" b="1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Grafik 7" descr="Ein Bild, das Rauch, Luft, fliegend, Ebene enthält.&#10;&#10;Automatisch generierte Beschreibung"/>
          <p:cNvPicPr>
            <a:picLocks noChangeAspect="1"/>
          </p:cNvPicPr>
          <p:nvPr/>
        </p:nvPicPr>
        <p:blipFill>
          <a:blip r:embed="rId5"/>
          <a:srcRect l="9522"/>
          <a:stretch/>
        </p:blipFill>
        <p:spPr bwMode="auto">
          <a:xfrm>
            <a:off x="6385173" y="3648246"/>
            <a:ext cx="1296144" cy="1872000"/>
          </a:xfrm>
          <a:prstGeom prst="rect">
            <a:avLst/>
          </a:prstGeom>
        </p:spPr>
      </p:pic>
      <p:sp>
        <p:nvSpPr>
          <p:cNvPr id="15" name="Textfeld 30"/>
          <p:cNvSpPr>
            <a:spLocks/>
          </p:cNvSpPr>
          <p:nvPr/>
        </p:nvSpPr>
        <p:spPr bwMode="auto">
          <a:xfrm>
            <a:off x="323538" y="1118075"/>
            <a:ext cx="24881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4C93"/>
              </a:buClr>
              <a:defRPr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Zielebene II</a:t>
            </a:r>
            <a:endParaRPr dirty="0"/>
          </a:p>
          <a:p>
            <a:pPr>
              <a:spcAft>
                <a:spcPts val="600"/>
              </a:spcAft>
              <a:buClr>
                <a:srgbClr val="004C93"/>
              </a:buClr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Gebrauchstauglichkeitsrelevantes Vorspannen</a:t>
            </a:r>
          </a:p>
        </p:txBody>
      </p:sp>
      <p:sp>
        <p:nvSpPr>
          <p:cNvPr id="16" name="Textfeld 31"/>
          <p:cNvSpPr>
            <a:spLocks/>
          </p:cNvSpPr>
          <p:nvPr/>
        </p:nvSpPr>
        <p:spPr bwMode="auto">
          <a:xfrm>
            <a:off x="3075497" y="1118075"/>
            <a:ext cx="24881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4C93"/>
              </a:buClr>
              <a:defRPr/>
            </a:pPr>
            <a:r>
              <a:rPr lang="de-DE" b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Zielebene I</a:t>
            </a:r>
            <a:endParaRPr/>
          </a:p>
          <a:p>
            <a:pPr>
              <a:spcAft>
                <a:spcPts val="600"/>
              </a:spcAft>
              <a:buClr>
                <a:srgbClr val="004C93"/>
              </a:buClr>
              <a:defRPr/>
            </a:pP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Tragfähigkeitsrelevantes Vorspannen</a:t>
            </a:r>
          </a:p>
        </p:txBody>
      </p:sp>
      <p:pic>
        <p:nvPicPr>
          <p:cNvPr id="17" name="Grafik 9" descr="Ein Bild, das drinnen, Zähler, Container, Essen enthält.&#10;&#10;Automatisch generierte Beschreibung"/>
          <p:cNvPicPr>
            <a:picLocks noChangeAspect="1"/>
          </p:cNvPicPr>
          <p:nvPr/>
        </p:nvPicPr>
        <p:blipFill>
          <a:blip r:embed="rId6"/>
          <a:srcRect l="10151"/>
          <a:stretch/>
        </p:blipFill>
        <p:spPr bwMode="auto">
          <a:xfrm>
            <a:off x="9553525" y="3648246"/>
            <a:ext cx="2255864" cy="1872000"/>
          </a:xfrm>
          <a:prstGeom prst="rect">
            <a:avLst/>
          </a:prstGeom>
        </p:spPr>
      </p:pic>
      <p:pic>
        <p:nvPicPr>
          <p:cNvPr id="18" name="Grafik 4"/>
          <p:cNvPicPr>
            <a:picLocks noChangeAspect="1"/>
          </p:cNvPicPr>
          <p:nvPr/>
        </p:nvPicPr>
        <p:blipFill>
          <a:blip r:embed="rId7"/>
          <a:srcRect l="22369" r="18454"/>
          <a:stretch/>
        </p:blipFill>
        <p:spPr bwMode="auto">
          <a:xfrm>
            <a:off x="7717321" y="3642892"/>
            <a:ext cx="1800200" cy="1872000"/>
          </a:xfrm>
          <a:prstGeom prst="rect">
            <a:avLst/>
          </a:prstGeom>
        </p:spPr>
      </p:pic>
      <p:sp>
        <p:nvSpPr>
          <p:cNvPr id="19" name="Textfeld 38"/>
          <p:cNvSpPr>
            <a:spLocks/>
          </p:cNvSpPr>
          <p:nvPr/>
        </p:nvSpPr>
        <p:spPr bwMode="auto">
          <a:xfrm>
            <a:off x="8875134" y="5317072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500">
                <a:solidFill>
                  <a:schemeClr val="bg1"/>
                </a:solidFill>
              </a:rPr>
              <a:t>© </a:t>
            </a:r>
            <a:r>
              <a:rPr lang="de-DE" sz="800">
                <a:solidFill>
                  <a:schemeClr val="bg1"/>
                </a:solidFill>
              </a:rPr>
              <a:t>Kretschel</a:t>
            </a:r>
            <a:endParaRPr lang="de-DE" sz="500">
              <a:solidFill>
                <a:schemeClr val="bg1"/>
              </a:solidFill>
            </a:endParaRPr>
          </a:p>
        </p:txBody>
      </p:sp>
      <p:sp>
        <p:nvSpPr>
          <p:cNvPr id="20" name="Textfeld 18"/>
          <p:cNvSpPr>
            <a:spLocks/>
          </p:cNvSpPr>
          <p:nvPr/>
        </p:nvSpPr>
        <p:spPr bwMode="auto">
          <a:xfrm>
            <a:off x="11449950" y="5310937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500">
                <a:solidFill>
                  <a:schemeClr val="bg1"/>
                </a:solidFill>
              </a:rPr>
              <a:t>© </a:t>
            </a:r>
            <a:r>
              <a:rPr lang="de-DE" sz="800">
                <a:solidFill>
                  <a:schemeClr val="bg1"/>
                </a:solidFill>
              </a:rPr>
              <a:t>IfS</a:t>
            </a:r>
            <a:endParaRPr lang="de-DE" sz="50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>
            <a:spLocks/>
          </p:cNvSpPr>
          <p:nvPr/>
        </p:nvSpPr>
        <p:spPr bwMode="auto">
          <a:xfrm>
            <a:off x="7337285" y="5317072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500">
                <a:solidFill>
                  <a:schemeClr val="bg1"/>
                </a:solidFill>
              </a:rPr>
              <a:t>© </a:t>
            </a:r>
            <a:r>
              <a:rPr lang="de-DE" sz="800">
                <a:solidFill>
                  <a:schemeClr val="bg1"/>
                </a:solidFill>
              </a:rPr>
              <a:t>IfS</a:t>
            </a:r>
            <a:endParaRPr lang="de-DE" sz="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1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Vortragsstil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6238" indent="-376238">
              <a:lnSpc>
                <a:spcPct val="140000"/>
              </a:lnSpc>
            </a:pPr>
            <a:r>
              <a:rPr lang="de-DE" altLang="de-DE" dirty="0"/>
              <a:t>Vortragsdauer einhalten</a:t>
            </a:r>
          </a:p>
          <a:p>
            <a:pPr marL="833438" lvl="1" indent="-376238">
              <a:lnSpc>
                <a:spcPct val="140000"/>
              </a:lnSpc>
            </a:pPr>
            <a:r>
              <a:rPr lang="de-DE" altLang="de-DE" dirty="0"/>
              <a:t>Modul „Wiss. Arbeiten im Ingenieurwesen“, Bachelorarbeit, Interdisziplinäres Projekt: </a:t>
            </a:r>
            <a:r>
              <a:rPr lang="de-DE" altLang="de-DE" b="1" dirty="0"/>
              <a:t>15 min</a:t>
            </a:r>
          </a:p>
          <a:p>
            <a:pPr marL="833438" lvl="1" indent="-376238">
              <a:lnSpc>
                <a:spcPct val="140000"/>
              </a:lnSpc>
            </a:pPr>
            <a:r>
              <a:rPr lang="de-DE" altLang="de-DE" dirty="0"/>
              <a:t>Masterarbeit: </a:t>
            </a:r>
            <a:r>
              <a:rPr lang="de-DE" altLang="de-DE" b="1" dirty="0"/>
              <a:t>20 min</a:t>
            </a:r>
          </a:p>
          <a:p>
            <a:pPr marL="376238" indent="-376238">
              <a:lnSpc>
                <a:spcPct val="140000"/>
              </a:lnSpc>
            </a:pPr>
            <a:r>
              <a:rPr lang="de-DE" altLang="de-DE" dirty="0"/>
              <a:t>Reaktionen der Zuhörer beachten</a:t>
            </a:r>
          </a:p>
          <a:p>
            <a:pPr marL="376238" indent="-376238">
              <a:lnSpc>
                <a:spcPct val="140000"/>
              </a:lnSpc>
            </a:pPr>
            <a:r>
              <a:rPr lang="de-DE" altLang="de-DE" dirty="0"/>
              <a:t>für die Aufmerksamkeit danken</a:t>
            </a:r>
          </a:p>
          <a:p>
            <a:pPr marL="376238" indent="-376238">
              <a:lnSpc>
                <a:spcPct val="140000"/>
              </a:lnSpc>
            </a:pPr>
            <a:r>
              <a:rPr lang="de-DE" altLang="de-DE" b="1" dirty="0"/>
              <a:t>Vortrag planen und üben !!!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60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Tipps zum Inhalt eines Vortrags</a:t>
            </a:r>
          </a:p>
          <a:p>
            <a:r>
              <a:rPr lang="de-DE" dirty="0"/>
              <a:t>Gestaltung von Folien</a:t>
            </a:r>
          </a:p>
          <a:p>
            <a:r>
              <a:rPr lang="de-DE" dirty="0"/>
              <a:t>Hilfe zu PowerPoint</a:t>
            </a:r>
          </a:p>
          <a:p>
            <a:r>
              <a:rPr lang="de-DE" dirty="0"/>
              <a:t>Negativbeispiele</a:t>
            </a:r>
          </a:p>
          <a:p>
            <a:r>
              <a:rPr lang="de-DE" dirty="0"/>
              <a:t>Positivbeispiele</a:t>
            </a:r>
          </a:p>
          <a:p>
            <a:r>
              <a:rPr lang="de-DE" dirty="0"/>
              <a:t>Vortragsstil</a:t>
            </a:r>
          </a:p>
          <a:p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9588" y="1744663"/>
            <a:ext cx="1681162" cy="2232025"/>
          </a:xfrm>
          <a:prstGeom prst="rect">
            <a:avLst/>
          </a:prstGeom>
          <a:noFill/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 rot="10800000">
            <a:off x="3838574" y="2686049"/>
            <a:ext cx="4335463" cy="17938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373813" y="4264025"/>
            <a:ext cx="4608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i="1">
                <a:solidFill>
                  <a:srgbClr val="FC4646"/>
                </a:solidFill>
              </a:rPr>
              <a:t>positiv:</a:t>
            </a:r>
          </a:p>
          <a:p>
            <a:pPr algn="ctr" eaLnBrk="1" hangingPunct="1"/>
            <a:r>
              <a:rPr lang="de-DE" altLang="de-DE" sz="2000" i="1">
                <a:solidFill>
                  <a:srgbClr val="FC4646"/>
                </a:solidFill>
              </a:rPr>
              <a:t>knappe Inhaltsangabe (kann bei weniger als zehn Folien entfallen)</a:t>
            </a:r>
          </a:p>
        </p:txBody>
      </p:sp>
    </p:spTree>
    <p:extLst>
      <p:ext uri="{BB962C8B-B14F-4D97-AF65-F5344CB8AC3E}">
        <p14:creationId xmlns:p14="http://schemas.microsoft.com/office/powerpoint/2010/main" val="12007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Inhalt eines Vortrags (1)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 dem Vortrag beachten:</a:t>
            </a:r>
          </a:p>
          <a:p>
            <a:r>
              <a:rPr lang="de-DE" dirty="0"/>
              <a:t>Wer hört zu?</a:t>
            </a:r>
          </a:p>
          <a:p>
            <a:r>
              <a:rPr lang="de-DE" dirty="0"/>
              <a:t>Welches Wissen kann vorausgesetzt werden?</a:t>
            </a:r>
          </a:p>
          <a:p>
            <a:r>
              <a:rPr lang="de-DE" dirty="0"/>
              <a:t>Was ist das Ziel des Vortrages?</a:t>
            </a:r>
          </a:p>
          <a:p>
            <a:r>
              <a:rPr lang="de-DE" dirty="0"/>
              <a:t>Welche Informationen sollen „hängenbleiben“?</a:t>
            </a:r>
          </a:p>
          <a:p>
            <a:r>
              <a:rPr lang="de-DE" dirty="0"/>
              <a:t>Das Publikum soll vom Vortrag profitieren!</a:t>
            </a:r>
          </a:p>
          <a:p>
            <a:endParaRPr lang="de-DE" dirty="0"/>
          </a:p>
          <a:p>
            <a:pPr>
              <a:lnSpc>
                <a:spcPct val="120000"/>
              </a:lnSpc>
            </a:pPr>
            <a:r>
              <a:rPr lang="de-DE" altLang="de-DE" dirty="0"/>
              <a:t>Problem: Viele Informationen            Wenig Zeit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Konzentration auf das Wesentliche!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Aber: Vortrag darf auch nicht zu kurz sein!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87800" y="4443290"/>
            <a:ext cx="746125" cy="223960"/>
          </a:xfrm>
          <a:prstGeom prst="leftRightArrow">
            <a:avLst>
              <a:gd name="adj1" fmla="val 50000"/>
              <a:gd name="adj2" fmla="val 59447"/>
            </a:avLst>
          </a:prstGeom>
          <a:gradFill rotWithShape="1">
            <a:gsLst>
              <a:gs pos="0">
                <a:srgbClr val="FC464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928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Einleitung und Motivation für das Thema</a:t>
            </a:r>
          </a:p>
          <a:p>
            <a:r>
              <a:rPr lang="de-DE" dirty="0"/>
              <a:t>Problem oder Fragestellung identifizieren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0EFE86-AEC1-4060-B3EC-E7EC73A8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83" y="1060822"/>
            <a:ext cx="3166689" cy="50732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D8BDF1-F72C-4702-A55F-D02813A4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948" y="4179268"/>
            <a:ext cx="932226" cy="171701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9B8E11-8837-4496-91A8-4CB673A5ACED}"/>
              </a:ext>
            </a:extLst>
          </p:cNvPr>
          <p:cNvCxnSpPr>
            <a:cxnSpLocks/>
          </p:cNvCxnSpPr>
          <p:nvPr/>
        </p:nvCxnSpPr>
        <p:spPr bwMode="auto">
          <a:xfrm flipH="1">
            <a:off x="9315450" y="5037775"/>
            <a:ext cx="1023498" cy="2549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524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Wiederholen der ursprünglichen Fragestellung </a:t>
            </a:r>
          </a:p>
          <a:p>
            <a:r>
              <a:rPr lang="de-DE" altLang="de-DE" dirty="0"/>
              <a:t>Zusammenfassung der wichtigsten Punkte und Ausblick</a:t>
            </a:r>
          </a:p>
          <a:p>
            <a:r>
              <a:rPr lang="de-DE" altLang="de-DE" dirty="0"/>
              <a:t>Letzte Folie prägt sich beim Zuhörer ein!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E48F0F-624E-44B2-9FC6-D81B8B4D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13" y="1144785"/>
            <a:ext cx="2647931" cy="1146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80E9DF-9B4B-4DAA-B517-9AF45FCA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07" y="2449444"/>
            <a:ext cx="2976051" cy="228730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772055-99F0-4810-86FD-74C6AB7AD2CF}"/>
              </a:ext>
            </a:extLst>
          </p:cNvPr>
          <p:cNvGrpSpPr>
            <a:grpSpLocks noChangeAspect="1"/>
          </p:cNvGrpSpPr>
          <p:nvPr/>
        </p:nvGrpSpPr>
        <p:grpSpPr>
          <a:xfrm>
            <a:off x="5739472" y="3813314"/>
            <a:ext cx="3359864" cy="2330787"/>
            <a:chOff x="6195079" y="216479"/>
            <a:chExt cx="3618112" cy="250993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AA9EDE1-1524-4A0F-A57A-7535EAB8F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" t="27936" r="13203" b="20423"/>
            <a:stretch/>
          </p:blipFill>
          <p:spPr>
            <a:xfrm rot="1063941">
              <a:off x="6195079" y="216479"/>
              <a:ext cx="3618112" cy="1776241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DC06DD7-70A9-44D3-B7D9-42F36C2BC998}"/>
                </a:ext>
              </a:extLst>
            </p:cNvPr>
            <p:cNvSpPr/>
            <p:nvPr/>
          </p:nvSpPr>
          <p:spPr>
            <a:xfrm>
              <a:off x="7491401" y="2501510"/>
              <a:ext cx="512735" cy="224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6146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Gliederungsfolien können bei längeren Vorträgen sinnvoll sein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5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Gestaltung von Folien (1)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Klare, einheitliche Gestaltung (KONSISTENZ!)</a:t>
            </a:r>
          </a:p>
          <a:p>
            <a:r>
              <a:rPr lang="de-DE" altLang="de-DE" dirty="0"/>
              <a:t>Wenig Text (nur Schlagworte)</a:t>
            </a:r>
          </a:p>
          <a:p>
            <a:r>
              <a:rPr lang="de-DE" altLang="de-DE" dirty="0"/>
              <a:t>Wenige Punkte pro Folie</a:t>
            </a:r>
          </a:p>
          <a:p>
            <a:r>
              <a:rPr lang="de-DE" altLang="de-DE" dirty="0"/>
              <a:t>Jeden Punkt auf einer Folie ansprechen</a:t>
            </a:r>
          </a:p>
          <a:p>
            <a:r>
              <a:rPr lang="de-DE" altLang="de-DE" dirty="0"/>
              <a:t>Komplexe Zusammenhänge durch Beispiele vermitteln</a:t>
            </a:r>
          </a:p>
          <a:p>
            <a:r>
              <a:rPr lang="de-DE" altLang="de-DE" dirty="0"/>
              <a:t>Falls möglich Bilder benutzen</a:t>
            </a:r>
          </a:p>
          <a:p>
            <a:r>
              <a:rPr lang="de-DE" altLang="de-DE" dirty="0"/>
              <a:t>Bilderformat und Größe beachten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0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Gestaltung von Folien (2)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Pro Folie ca. 1-2 Minuten Sprechzeit einplanen </a:t>
            </a:r>
            <a:br>
              <a:rPr lang="de-DE" altLang="de-DE" dirty="0"/>
            </a:br>
            <a:r>
              <a:rPr lang="de-DE" altLang="de-DE" dirty="0"/>
              <a:t>(hängt von der Komplexität der Folie ab)</a:t>
            </a:r>
          </a:p>
          <a:p>
            <a:r>
              <a:rPr lang="de-DE" altLang="de-DE" dirty="0"/>
              <a:t>Querformat!</a:t>
            </a:r>
          </a:p>
          <a:p>
            <a:r>
              <a:rPr lang="de-DE" altLang="de-DE" dirty="0"/>
              <a:t>Seitenzahl (hilfreich für Rückfragen der Zuhörer)</a:t>
            </a:r>
          </a:p>
          <a:p>
            <a:r>
              <a:rPr lang="de-DE" altLang="de-DE" dirty="0"/>
              <a:t>Verdeutlichung von Zusammenhängen durch zusätzliche Grafiken</a:t>
            </a:r>
          </a:p>
          <a:p>
            <a:r>
              <a:rPr lang="de-DE" altLang="de-DE" dirty="0"/>
              <a:t>keine/kaum Animationsschemata in </a:t>
            </a:r>
            <a:r>
              <a:rPr lang="de-DE" altLang="de-DE" dirty="0" err="1"/>
              <a:t>Powerpoint</a:t>
            </a:r>
            <a:r>
              <a:rPr lang="de-DE" altLang="de-DE" dirty="0"/>
              <a:t> benutzen („einfliegende“ Texte etc.)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4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Gestaltung von Folien (3)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DD306-8EAB-48B8-88A1-222B7F42BE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 | Thema des Mustervortrags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kontrastreiche Farben verwenden (z.B. niemals </a:t>
            </a:r>
            <a:r>
              <a:rPr lang="de-DE" altLang="de-DE" dirty="0">
                <a:solidFill>
                  <a:srgbClr val="FFFF00"/>
                </a:solidFill>
              </a:rPr>
              <a:t>Gelb</a:t>
            </a:r>
            <a:r>
              <a:rPr lang="de-DE" altLang="de-DE" dirty="0"/>
              <a:t> auf Weiß in Diagrammen, da nicht lesbar!!!)</a:t>
            </a:r>
          </a:p>
          <a:p>
            <a:r>
              <a:rPr lang="de-DE" altLang="de-DE" dirty="0"/>
              <a:t>klar lesbar Schriften: am besten ARIAL oder </a:t>
            </a:r>
            <a:r>
              <a:rPr lang="de-DE" altLang="de-DE" dirty="0">
                <a:latin typeface="Times New Roman" panose="02020603050405020304" pitchFamily="18" charset="0"/>
              </a:rPr>
              <a:t>TIMES NEW ROMAN</a:t>
            </a:r>
          </a:p>
          <a:p>
            <a:r>
              <a:rPr lang="de-DE" altLang="de-DE" dirty="0"/>
              <a:t>Schriftgrößen: min. 18 Punkte!</a:t>
            </a:r>
          </a:p>
          <a:p>
            <a:r>
              <a:rPr lang="de-DE" altLang="de-DE" dirty="0"/>
              <a:t>Abstufung zwischen den verschiedenen Gliederungsebenen, z.B.:</a:t>
            </a:r>
          </a:p>
          <a:p>
            <a:r>
              <a:rPr lang="de-DE" altLang="de-DE" dirty="0"/>
              <a:t>Gliederungsebene 1</a:t>
            </a:r>
          </a:p>
          <a:p>
            <a:pPr lvl="1"/>
            <a:r>
              <a:rPr lang="de-DE" altLang="de-DE" dirty="0"/>
              <a:t>Gliederungsebene 2</a:t>
            </a:r>
          </a:p>
          <a:p>
            <a:pPr lvl="2"/>
            <a:r>
              <a:rPr lang="de-DE" altLang="de-DE" dirty="0"/>
              <a:t>Gliederungsebene 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19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enutzerdefinier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09B"/>
      </a:accent1>
      <a:accent2>
        <a:srgbClr val="4472C4"/>
      </a:accent2>
      <a:accent3>
        <a:srgbClr val="A5A5A5"/>
      </a:accent3>
      <a:accent4>
        <a:srgbClr val="FF0000"/>
      </a:accent4>
      <a:accent5>
        <a:srgbClr val="ED7D31"/>
      </a:accent5>
      <a:accent6>
        <a:srgbClr val="70AD47"/>
      </a:accent6>
      <a:hlink>
        <a:srgbClr val="0563C1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 WESC.potx" id="{1154FE89-A2C3-402D-B3E1-462D4151FABB}" vid="{E0665FF8-6B4B-451D-BE59-8EECCA8544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</Template>
  <TotalTime>0</TotalTime>
  <Words>576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</vt:lpstr>
      <vt:lpstr>Helvetica</vt:lpstr>
      <vt:lpstr>Symbol</vt:lpstr>
      <vt:lpstr>Times New Roman</vt:lpstr>
      <vt:lpstr>Wingdings</vt:lpstr>
      <vt:lpstr>1_Office</vt:lpstr>
      <vt:lpstr>Titel des Vortragenden</vt:lpstr>
      <vt:lpstr>Inhalt</vt:lpstr>
      <vt:lpstr>Tipps zum Inhalt eines Vortrags (1)</vt:lpstr>
      <vt:lpstr>Motivation</vt:lpstr>
      <vt:lpstr>Zusammenfassung</vt:lpstr>
      <vt:lpstr>5. Gliederungsfolien können bei längeren Vorträgen sinnvoll sein</vt:lpstr>
      <vt:lpstr>Gestaltung von Folien (1)</vt:lpstr>
      <vt:lpstr>Gestaltung von Folien (2)</vt:lpstr>
      <vt:lpstr>Gestaltung von Folien (3)</vt:lpstr>
      <vt:lpstr>Hilfe zu Powerpoint</vt:lpstr>
      <vt:lpstr>Folien – Positive Beispiele!</vt:lpstr>
      <vt:lpstr>Folien – Positive Beispiele!</vt:lpstr>
      <vt:lpstr>Vortragsstil</vt:lpstr>
    </vt:vector>
  </TitlesOfParts>
  <Company>Institut fuer Stahlbau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des Vortragenden</dc:title>
  <dc:creator>Christopher Schierl</dc:creator>
  <cp:lastModifiedBy>Tim Brömer</cp:lastModifiedBy>
  <cp:revision>4</cp:revision>
  <dcterms:created xsi:type="dcterms:W3CDTF">2021-07-22T12:55:01Z</dcterms:created>
  <dcterms:modified xsi:type="dcterms:W3CDTF">2023-11-15T10:58:27Z</dcterms:modified>
</cp:coreProperties>
</file>